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autoCompressPictures="0">
  <p:sldMasterIdLst>
    <p:sldMasterId id="2147483648" r:id="rId1"/>
  </p:sldMasterIdLst>
  <p:notesMasterIdLst>
    <p:notesMasterId r:id="rId14"/>
  </p:notesMasterIdLst>
  <p:sldIdLst>
    <p:sldId id="256" r:id="rId3"/>
    <p:sldId id="257" r:id="rId4"/>
    <p:sldId id="258" r:id="rId5"/>
    <p:sldId id="259" r:id="rId6"/>
    <p:sldId id="265" r:id="rId7"/>
    <p:sldId id="261" r:id="rId8"/>
    <p:sldId id="266" r:id="rId9"/>
    <p:sldId id="267" r:id="rId10"/>
    <p:sldId id="268" r:id="rId11"/>
    <p:sldId id="260" r:id="rId12"/>
    <p:sldId id="264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7" Type="http://schemas.openxmlformats.org/officeDocument/2006/relationships/tableStyles" Target="tableStyles.xml"/><Relationship Id="rId16" Type="http://schemas.openxmlformats.org/officeDocument/2006/relationships/viewProps" Target="viewProps.xml"/><Relationship Id="rId15" Type="http://schemas.openxmlformats.org/officeDocument/2006/relationships/presProps" Target="presProps.xml"/><Relationship Id="rId14" Type="http://schemas.openxmlformats.org/officeDocument/2006/relationships/notesMaster" Target="notesMasters/notesMaster1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CE6BB99-21A8-4794-9AE1-64B0D5988DB0}" type="datetimeFigureOut">
              <a:rPr lang="es-MX" smtClean="0"/>
            </a:fld>
            <a:endParaRPr lang="es-MX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MX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  <a:endParaRPr lang="es-ES"/>
          </a:p>
          <a:p>
            <a:pPr lvl="1"/>
            <a:r>
              <a:rPr lang="es-ES"/>
              <a:t>Segundo nivel</a:t>
            </a:r>
            <a:endParaRPr lang="es-ES"/>
          </a:p>
          <a:p>
            <a:pPr lvl="2"/>
            <a:r>
              <a:rPr lang="es-ES"/>
              <a:t>Tercer nivel</a:t>
            </a:r>
            <a:endParaRPr lang="es-ES"/>
          </a:p>
          <a:p>
            <a:pPr lvl="3"/>
            <a:r>
              <a:rPr lang="es-ES"/>
              <a:t>Cuarto nivel</a:t>
            </a:r>
            <a:endParaRPr lang="es-ES"/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CF2728-64BB-4568-9327-345A31410774}" type="slidenum">
              <a:rPr lang="es-MX" smtClean="0"/>
            </a:fld>
            <a:endParaRPr lang="es-MX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E6E0FB-0CF7-4BDB-BCD8-16D5DFBF5DA6}" type="datetime1">
              <a:rPr lang="en-US" smtClean="0"/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 hasCustomPrompt="1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  <a:endParaRPr lang="es-ES"/>
          </a:p>
          <a:p>
            <a:pPr lvl="1"/>
            <a:r>
              <a:rPr lang="es-ES"/>
              <a:t>Segundo nivel</a:t>
            </a:r>
            <a:endParaRPr lang="es-ES"/>
          </a:p>
          <a:p>
            <a:pPr lvl="2"/>
            <a:r>
              <a:rPr lang="es-ES"/>
              <a:t>Tercer nivel</a:t>
            </a:r>
            <a:endParaRPr lang="es-ES"/>
          </a:p>
          <a:p>
            <a:pPr lvl="3"/>
            <a:r>
              <a:rPr lang="es-ES"/>
              <a:t>Cuarto nivel</a:t>
            </a:r>
            <a:endParaRPr lang="es-ES"/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D0C3B9-427A-44D8-A8F4-ADF651D1A017}" type="datetime1">
              <a:rPr lang="en-US" smtClean="0"/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  <a:endParaRPr lang="es-E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AF56C9-AA27-4F18-BCDD-E14792521228}" type="datetime1">
              <a:rPr lang="en-US" smtClean="0"/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 hasCustomPrompt="1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  <a:endParaRPr lang="es-ES"/>
          </a:p>
          <a:p>
            <a:pPr lvl="1"/>
            <a:r>
              <a:rPr lang="es-ES"/>
              <a:t>Segundo nivel</a:t>
            </a:r>
            <a:endParaRPr lang="es-ES"/>
          </a:p>
          <a:p>
            <a:pPr lvl="2"/>
            <a:r>
              <a:rPr lang="es-ES"/>
              <a:t>Tercer nivel</a:t>
            </a:r>
            <a:endParaRPr lang="es-ES"/>
          </a:p>
          <a:p>
            <a:pPr lvl="3"/>
            <a:r>
              <a:rPr lang="es-ES"/>
              <a:t>Cuarto nivel</a:t>
            </a:r>
            <a:endParaRPr lang="es-ES"/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 hasCustomPrompt="1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  <a:endParaRPr lang="es-ES"/>
          </a:p>
          <a:p>
            <a:pPr lvl="1"/>
            <a:r>
              <a:rPr lang="es-ES"/>
              <a:t>Segundo nivel</a:t>
            </a:r>
            <a:endParaRPr lang="es-ES"/>
          </a:p>
          <a:p>
            <a:pPr lvl="2"/>
            <a:r>
              <a:rPr lang="es-ES"/>
              <a:t>Tercer nivel</a:t>
            </a:r>
            <a:endParaRPr lang="es-ES"/>
          </a:p>
          <a:p>
            <a:pPr lvl="3"/>
            <a:r>
              <a:rPr lang="es-ES"/>
              <a:t>Cuarto nivel</a:t>
            </a:r>
            <a:endParaRPr lang="es-ES"/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4ED07-3BC3-4122-975B-97D81D402995}" type="datetime1">
              <a:rPr lang="en-US" smtClean="0"/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  <a:endParaRPr lang="es-ES"/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 hasCustomPrompt="1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  <a:endParaRPr lang="es-ES"/>
          </a:p>
          <a:p>
            <a:pPr lvl="1"/>
            <a:r>
              <a:rPr lang="es-ES"/>
              <a:t>Segundo nivel</a:t>
            </a:r>
            <a:endParaRPr lang="es-ES"/>
          </a:p>
          <a:p>
            <a:pPr lvl="2"/>
            <a:r>
              <a:rPr lang="es-ES"/>
              <a:t>Tercer nivel</a:t>
            </a:r>
            <a:endParaRPr lang="es-ES"/>
          </a:p>
          <a:p>
            <a:pPr lvl="3"/>
            <a:r>
              <a:rPr lang="es-ES"/>
              <a:t>Cuarto nivel</a:t>
            </a:r>
            <a:endParaRPr lang="es-ES"/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  <a:endParaRPr lang="es-ES"/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 hasCustomPrompt="1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  <a:endParaRPr lang="es-ES"/>
          </a:p>
          <a:p>
            <a:pPr lvl="1"/>
            <a:r>
              <a:rPr lang="es-ES"/>
              <a:t>Segundo nivel</a:t>
            </a:r>
            <a:endParaRPr lang="es-ES"/>
          </a:p>
          <a:p>
            <a:pPr lvl="2"/>
            <a:r>
              <a:rPr lang="es-ES"/>
              <a:t>Tercer nivel</a:t>
            </a:r>
            <a:endParaRPr lang="es-ES"/>
          </a:p>
          <a:p>
            <a:pPr lvl="3"/>
            <a:r>
              <a:rPr lang="es-ES"/>
              <a:t>Cuarto nivel</a:t>
            </a:r>
            <a:endParaRPr lang="es-ES"/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E652C9-F7D6-40FE-8682-EAE2A994015B}" type="datetime1">
              <a:rPr lang="en-US" smtClean="0"/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1CC29-298C-4CB5-9788-5FFCBF1A32B3}" type="datetime1">
              <a:rPr lang="en-US" smtClean="0"/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D12D39-F54B-4835-8EBF-8D3D44C0AE02}" type="datetime1">
              <a:rPr lang="en-US" smtClean="0"/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 hasCustomPrompt="1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  <a:endParaRPr lang="es-ES"/>
          </a:p>
          <a:p>
            <a:pPr lvl="1"/>
            <a:r>
              <a:rPr lang="es-ES"/>
              <a:t>Segundo nivel</a:t>
            </a:r>
            <a:endParaRPr lang="es-ES"/>
          </a:p>
          <a:p>
            <a:pPr lvl="2"/>
            <a:r>
              <a:rPr lang="es-ES"/>
              <a:t>Tercer nivel</a:t>
            </a:r>
            <a:endParaRPr lang="es-ES"/>
          </a:p>
          <a:p>
            <a:pPr lvl="3"/>
            <a:r>
              <a:rPr lang="es-ES"/>
              <a:t>Cuarto nivel</a:t>
            </a:r>
            <a:endParaRPr lang="es-ES"/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  <a:endParaRPr lang="es-E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41BCC2-51AB-489A-8BE2-341DCE46AAEE}" type="datetime1">
              <a:rPr lang="en-US" smtClean="0"/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  <a:endParaRPr lang="es-E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08A0F-B4AB-485A-8B5E-2FC7B89E1EB9}" type="datetime1">
              <a:rPr lang="en-US" smtClean="0"/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  <a:endParaRPr lang="es-E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E89A7C-5E71-49A0-B835-C504D038EB28}" type="datetime1">
              <a:rPr lang="en-US" smtClean="0"/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  <a:endParaRPr lang="es-E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AA8FFA-6444-4E16-A020-14192B594848}" type="datetime1">
              <a:rPr lang="en-US" smtClean="0"/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 hasCustomPrompt="1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  <a:endParaRPr lang="es-E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  <a:endParaRPr lang="es-E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8D9314-7C8B-4DD8-B97E-2C27B65FAFEA}" type="datetime1">
              <a:rPr lang="en-US" smtClean="0"/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</a:fld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  <a:endParaRPr lang="en-US" sz="8000" dirty="0">
              <a:solidFill>
                <a:schemeClr val="tx1"/>
              </a:solidFill>
              <a:effectLst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  <a:endParaRPr lang="en-US" sz="8000" dirty="0">
              <a:solidFill>
                <a:schemeClr val="tx1"/>
              </a:solidFill>
              <a:effectLst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  <a:endParaRPr lang="es-E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0D98B-7822-4EB9-B808-674060F5080B}" type="datetime1">
              <a:rPr lang="en-US" smtClean="0"/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  <a:endParaRPr lang="es-ES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 hasCustomPrompt="1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los estilos de texto del patrón</a:t>
            </a:r>
            <a:endParaRPr lang="es-ES"/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  <a:endParaRPr lang="es-ES"/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 hasCustomPrompt="1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los estilos de texto del patrón</a:t>
            </a:r>
            <a:endParaRPr lang="es-ES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 hasCustomPrompt="1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  <a:endParaRPr lang="es-ES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 hasCustomPrompt="1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los estilos de texto del patrón</a:t>
            </a:r>
            <a:endParaRPr lang="es-E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E514F9-159E-4260-A7CA-00A0FE95E707}" type="datetime1">
              <a:rPr lang="en-US" smtClean="0"/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  <a:endParaRPr lang="es-ES"/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 hasCustomPrompt="1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los estilos de texto del patrón</a:t>
            </a:r>
            <a:endParaRPr lang="es-ES"/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  <a:endParaRPr lang="es-ES"/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 hasCustomPrompt="1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los estilos de texto del patrón</a:t>
            </a:r>
            <a:endParaRPr lang="es-ES"/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 hasCustomPrompt="1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  <a:endParaRPr lang="es-ES"/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 hasCustomPrompt="1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los estilos de texto del patrón</a:t>
            </a:r>
            <a:endParaRPr lang="es-E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01AB3C-9E40-45C5-996D-F7429DA38933}" type="datetime1">
              <a:rPr lang="en-US" smtClean="0"/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 hasCustomPrompt="1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  <a:endParaRPr lang="es-ES"/>
          </a:p>
          <a:p>
            <a:pPr lvl="1"/>
            <a:r>
              <a:rPr lang="es-ES"/>
              <a:t>Segundo nivel</a:t>
            </a:r>
            <a:endParaRPr lang="es-ES"/>
          </a:p>
          <a:p>
            <a:pPr lvl="2"/>
            <a:r>
              <a:rPr lang="es-ES"/>
              <a:t>Tercer nivel</a:t>
            </a:r>
            <a:endParaRPr lang="es-ES"/>
          </a:p>
          <a:p>
            <a:pPr lvl="3"/>
            <a:r>
              <a:rPr lang="es-ES"/>
              <a:t>Cuarto nivel</a:t>
            </a:r>
            <a:endParaRPr lang="es-ES"/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025747-0B12-441D-BE2A-CCD9535976AE}" type="datetime1">
              <a:rPr lang="en-US" smtClean="0"/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 hasCustomPrompt="1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  <a:endParaRPr lang="es-ES"/>
          </a:p>
          <a:p>
            <a:pPr lvl="1"/>
            <a:r>
              <a:rPr lang="es-ES"/>
              <a:t>Segundo nivel</a:t>
            </a:r>
            <a:endParaRPr lang="es-ES"/>
          </a:p>
          <a:p>
            <a:pPr lvl="2"/>
            <a:r>
              <a:rPr lang="es-ES"/>
              <a:t>Tercer nivel</a:t>
            </a:r>
            <a:endParaRPr lang="es-ES"/>
          </a:p>
          <a:p>
            <a:pPr lvl="3"/>
            <a:r>
              <a:rPr lang="es-ES"/>
              <a:t>Cuarto nivel</a:t>
            </a:r>
            <a:endParaRPr lang="es-ES"/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B495C-4BAD-46D7-9A92-51E1DF25E4CB}" type="datetime1">
              <a:rPr lang="en-US" smtClean="0"/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9" Type="http://schemas.openxmlformats.org/officeDocument/2006/relationships/theme" Target="../theme/theme1.xml"/><Relationship Id="rId18" Type="http://schemas.openxmlformats.org/officeDocument/2006/relationships/image" Target="../media/image3.png"/><Relationship Id="rId17" Type="http://schemas.openxmlformats.org/officeDocument/2006/relationships/slideLayout" Target="../slideLayouts/slideLayout17.xml"/><Relationship Id="rId16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15.xml"/><Relationship Id="rId14" Type="http://schemas.openxmlformats.org/officeDocument/2006/relationships/slideLayout" Target="../slideLayouts/slideLayout14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8">
            <a:alphaModFix amt="8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  <a:endParaRPr lang="es-ES"/>
          </a:p>
          <a:p>
            <a:pPr lvl="1"/>
            <a:r>
              <a:rPr lang="es-ES"/>
              <a:t>Segundo nivel</a:t>
            </a:r>
            <a:endParaRPr lang="es-ES"/>
          </a:p>
          <a:p>
            <a:pPr lvl="2"/>
            <a:r>
              <a:rPr lang="es-ES"/>
              <a:t>Tercer nivel</a:t>
            </a:r>
            <a:endParaRPr lang="es-ES"/>
          </a:p>
          <a:p>
            <a:pPr lvl="3"/>
            <a:r>
              <a:rPr lang="es-ES"/>
              <a:t>Cuarto nivel</a:t>
            </a:r>
            <a:endParaRPr lang="es-ES"/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C02B0B95-E50C-4778-9A35-166EA8291FB4}" type="datetime1">
              <a:rPr lang="en-US" smtClean="0"/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6D22F896-40B5-4ADD-8801-0D06FADFA095}" type="slidenum">
              <a:rPr lang="en-US" dirty="0"/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</p:sldLayoutIdLst>
  <p:hf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1.png"/><Relationship Id="rId2" Type="http://schemas.openxmlformats.org/officeDocument/2006/relationships/image" Target="../media/image4.jpeg"/><Relationship Id="rId1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6.jpeg"/><Relationship Id="rId1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8.jpeg"/><Relationship Id="rId1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2.png"/><Relationship Id="rId2" Type="http://schemas.openxmlformats.org/officeDocument/2006/relationships/image" Target="../media/image10.jpeg"/><Relationship Id="rId1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2.png"/><Relationship Id="rId2" Type="http://schemas.openxmlformats.org/officeDocument/2006/relationships/image" Target="../media/image11.jpeg"/><Relationship Id="rId1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2.png"/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2.png"/><Relationship Id="rId2" Type="http://schemas.openxmlformats.org/officeDocument/2006/relationships/image" Target="../media/image14.jpeg"/><Relationship Id="rId1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5.jpeg"/></Relationships>
</file>

<file path=ppt/slides/_rels/slide10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2.png"/><Relationship Id="rId2" Type="http://schemas.openxmlformats.org/officeDocument/2006/relationships/image" Target="../media/image16.jpeg"/><Relationship Id="rId1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hyperlink" Target="https://es.wikipedia.org/wiki/Myiopsitta_monachus_cotorra" TargetMode="External"/><Relationship Id="rId1" Type="http://schemas.openxmlformats.org/officeDocument/2006/relationships/hyperlink" Target="https://es.wikipedia.org/wiki/Myiopsitta_monachus#/media/Archivo:Monk_Parakeet_(Myiopsitta_monachus)_-Argentina-8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78000"/>
                <a:shade val="100000"/>
                <a:hueMod val="136000"/>
                <a:satMod val="160000"/>
                <a:lumMod val="105000"/>
              </a:schemeClr>
            </a:gs>
            <a:gs pos="100000">
              <a:schemeClr val="bg2">
                <a:shade val="92000"/>
                <a:satMod val="170000"/>
                <a:lumMod val="96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1" name="Rectangle 70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3" name="Picture 2"/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0627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Monk Parakeet Myiopsitta Monachus Bird Journal: 150 page lined ...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104" b="23149"/>
          <a:stretch>
            <a:fillRect/>
          </a:stretch>
        </p:blipFill>
        <p:spPr bwMode="auto">
          <a:xfrm>
            <a:off x="8860" y="10"/>
            <a:ext cx="6962552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75" name="Straight Connector 74"/>
          <p:cNvCxnSpPr>
            <a:cxnSpLocks noGrp="1" noRot="1" noChangeAspect="1" noMove="1" noResize="1" noEditPoints="1" noAdjustHandles="1" noChangeArrowheads="1" noChangeShapeType="1"/>
          </p:cNvCxnSpPr>
          <p:nvPr/>
        </p:nvCxnSpPr>
        <p:spPr>
          <a:xfrm>
            <a:off x="6971412" y="0"/>
            <a:ext cx="0" cy="6858000"/>
          </a:xfrm>
          <a:prstGeom prst="line">
            <a:avLst/>
          </a:prstGeom>
          <a:ln w="82550" cap="sq">
            <a:solidFill>
              <a:srgbClr val="D9D9D9"/>
            </a:solidFill>
            <a:miter lim="800000"/>
          </a:ln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BFBFBF"/>
            </a:contourClr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7" name="Picture 76"/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60" y="0"/>
            <a:ext cx="12192000" cy="6858000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971412" y="2063751"/>
            <a:ext cx="3707844" cy="2730498"/>
          </a:xfrm>
        </p:spPr>
        <p:txBody>
          <a:bodyPr>
            <a:normAutofit/>
          </a:bodyPr>
          <a:lstStyle/>
          <a:p>
            <a:r>
              <a:rPr lang="es-MX" dirty="0" err="1">
                <a:solidFill>
                  <a:schemeClr val="accent1">
                    <a:lumMod val="75000"/>
                  </a:schemeClr>
                </a:solidFill>
              </a:rPr>
              <a:t>Myiopsitta</a:t>
            </a:r>
            <a:r>
              <a:rPr lang="es-MX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s-MX" dirty="0" err="1">
                <a:solidFill>
                  <a:schemeClr val="accent1">
                    <a:lumMod val="75000"/>
                  </a:schemeClr>
                </a:solidFill>
              </a:rPr>
              <a:t>Monachus</a:t>
            </a:r>
            <a:br>
              <a:rPr lang="es-MX" dirty="0"/>
            </a:br>
            <a:br>
              <a:rPr lang="es-MX" dirty="0"/>
            </a:br>
            <a:endParaRPr lang="es-MX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6980272" y="4624943"/>
            <a:ext cx="4418826" cy="1505916"/>
          </a:xfrm>
        </p:spPr>
        <p:txBody>
          <a:bodyPr>
            <a:normAutofit fontScale="85000" lnSpcReduction="10000"/>
          </a:bodyPr>
          <a:lstStyle/>
          <a:p>
            <a:pPr>
              <a:lnSpc>
                <a:spcPct val="110000"/>
              </a:lnSpc>
            </a:pPr>
            <a:r>
              <a:rPr lang="es-ES" sz="1900" dirty="0"/>
              <a:t>ALUMNOS:</a:t>
            </a:r>
            <a:endParaRPr lang="es-ES" sz="1900" dirty="0"/>
          </a:p>
          <a:p>
            <a:pPr>
              <a:lnSpc>
                <a:spcPct val="110000"/>
              </a:lnSpc>
            </a:pPr>
            <a:r>
              <a:rPr lang="es-ES" sz="1900" dirty="0"/>
              <a:t>-GUTIÉRREZ JIMÉNEZ TANIA</a:t>
            </a:r>
            <a:endParaRPr lang="es-ES" sz="1900" dirty="0"/>
          </a:p>
          <a:p>
            <a:r>
              <a:rPr lang="es-ES" sz="1900" dirty="0"/>
              <a:t>- Hernández Galindo Josué Emiliano</a:t>
            </a:r>
            <a:endParaRPr lang="es-MX" sz="1900" dirty="0"/>
          </a:p>
          <a:p>
            <a:r>
              <a:rPr lang="es-ES" sz="1900" dirty="0"/>
              <a:t>- Cruz Medina Mónica </a:t>
            </a:r>
            <a:endParaRPr lang="es-MX" sz="1900" dirty="0"/>
          </a:p>
          <a:p>
            <a:pPr>
              <a:lnSpc>
                <a:spcPct val="110000"/>
              </a:lnSpc>
            </a:pPr>
            <a:endParaRPr lang="es-MX" sz="1700" dirty="0"/>
          </a:p>
        </p:txBody>
      </p:sp>
      <p:sp>
        <p:nvSpPr>
          <p:cNvPr id="4" name="CuadroTexto 3"/>
          <p:cNvSpPr txBox="1"/>
          <p:nvPr/>
        </p:nvSpPr>
        <p:spPr>
          <a:xfrm>
            <a:off x="2584174" y="196888"/>
            <a:ext cx="9727096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600"/>
              </a:spcAft>
            </a:pPr>
            <a:r>
              <a:rPr lang="es-ES" sz="2400" dirty="0">
                <a:solidFill>
                  <a:schemeClr val="accent5">
                    <a:lumMod val="60000"/>
                    <a:lumOff val="40000"/>
                  </a:schemeClr>
                </a:solidFill>
                <a:latin typeface="Arial Nova Light" panose="020B0604020202020204" pitchFamily="34" charset="0"/>
                <a:cs typeface="AngsanaUPC" panose="020B0502040204020203" pitchFamily="18" charset="-34"/>
              </a:rPr>
              <a:t>Universidad Nacional Autónoma de México</a:t>
            </a:r>
            <a:endParaRPr lang="es-ES" sz="2400" dirty="0">
              <a:solidFill>
                <a:schemeClr val="accent5">
                  <a:lumMod val="60000"/>
                  <a:lumOff val="40000"/>
                </a:schemeClr>
              </a:solidFill>
              <a:latin typeface="Arial Nova Light" panose="020B0604020202020204" pitchFamily="34" charset="0"/>
              <a:cs typeface="AngsanaUPC" panose="020B0502040204020203" pitchFamily="18" charset="-34"/>
            </a:endParaRPr>
          </a:p>
          <a:p>
            <a:pPr algn="ctr">
              <a:spcAft>
                <a:spcPts val="600"/>
              </a:spcAft>
            </a:pPr>
            <a:r>
              <a:rPr lang="es-ES" sz="2400" dirty="0">
                <a:solidFill>
                  <a:schemeClr val="accent5">
                    <a:lumMod val="60000"/>
                    <a:lumOff val="40000"/>
                  </a:schemeClr>
                </a:solidFill>
                <a:latin typeface="Arial Nova Light" panose="020B0604020202020204" pitchFamily="34" charset="0"/>
                <a:cs typeface="AngsanaUPC" panose="020B0502040204020203" pitchFamily="18" charset="-34"/>
              </a:rPr>
              <a:t>Colegio de Ciencias y Humanidades</a:t>
            </a:r>
            <a:endParaRPr lang="es-ES" sz="2400" dirty="0">
              <a:solidFill>
                <a:schemeClr val="accent5">
                  <a:lumMod val="60000"/>
                  <a:lumOff val="40000"/>
                </a:schemeClr>
              </a:solidFill>
              <a:latin typeface="Arial Nova Light" panose="020B0604020202020204" pitchFamily="34" charset="0"/>
              <a:cs typeface="AngsanaUPC" panose="020B0502040204020203" pitchFamily="18" charset="-34"/>
            </a:endParaRPr>
          </a:p>
          <a:p>
            <a:pPr algn="ctr">
              <a:spcAft>
                <a:spcPts val="600"/>
              </a:spcAft>
            </a:pPr>
            <a:r>
              <a:rPr lang="es-ES" sz="2400" dirty="0">
                <a:solidFill>
                  <a:schemeClr val="accent5">
                    <a:lumMod val="60000"/>
                    <a:lumOff val="40000"/>
                  </a:schemeClr>
                </a:solidFill>
                <a:latin typeface="Arial Nova Light" panose="020B0604020202020204" pitchFamily="34" charset="0"/>
                <a:cs typeface="AngsanaUPC" panose="020B0502040204020203" pitchFamily="18" charset="-34"/>
              </a:rPr>
              <a:t>Plantel SUR</a:t>
            </a:r>
            <a:endParaRPr lang="es-MX" sz="2400" dirty="0">
              <a:solidFill>
                <a:schemeClr val="accent5">
                  <a:lumMod val="60000"/>
                  <a:lumOff val="40000"/>
                </a:schemeClr>
              </a:solidFill>
              <a:latin typeface="Arial Nova Light" panose="020B0604020202020204" pitchFamily="34" charset="0"/>
              <a:cs typeface="AngsanaUPC" panose="020B0502040204020203" pitchFamily="18" charset="-34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78000"/>
                <a:shade val="100000"/>
                <a:hueMod val="136000"/>
                <a:satMod val="160000"/>
                <a:lumMod val="105000"/>
              </a:schemeClr>
            </a:gs>
            <a:gs pos="100000">
              <a:schemeClr val="bg2">
                <a:shade val="92000"/>
                <a:satMod val="170000"/>
                <a:lumMod val="96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>
            <a:normAutofit/>
          </a:bodyPr>
          <a:lstStyle/>
          <a:p>
            <a:r>
              <a:rPr lang="es-ES" dirty="0"/>
              <a:t>¿Qué es la </a:t>
            </a:r>
            <a:r>
              <a:rPr lang="es-ES" dirty="0" err="1"/>
              <a:t>myiopsitta</a:t>
            </a:r>
            <a:r>
              <a:rPr lang="es-ES" dirty="0"/>
              <a:t> </a:t>
            </a:r>
            <a:r>
              <a:rPr lang="es-ES" dirty="0" err="1"/>
              <a:t>monachus</a:t>
            </a:r>
            <a:r>
              <a:rPr lang="es-ES" dirty="0"/>
              <a:t>?</a:t>
            </a:r>
            <a:endParaRPr lang="es-MX" dirty="0"/>
          </a:p>
        </p:txBody>
      </p:sp>
      <p:pic>
        <p:nvPicPr>
          <p:cNvPr id="2055" name="Picture 7"/>
          <p:cNvPicPr>
            <a:picLocks noChangeAspect="1" noChangeArrowheads="1"/>
          </p:cNvPicPr>
          <p:nvPr/>
        </p:nvPicPr>
        <p:blipFill rotWithShape="1"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29" b="-4"/>
          <a:stretch>
            <a:fillRect/>
          </a:stretch>
        </p:blipFill>
        <p:spPr bwMode="auto">
          <a:xfrm>
            <a:off x="913774" y="2505456"/>
            <a:ext cx="2509245" cy="3156522"/>
          </a:xfrm>
          <a:prstGeom prst="roundRect">
            <a:avLst>
              <a:gd name="adj" fmla="val 5301"/>
            </a:avLst>
          </a:prstGeom>
          <a:noFill/>
          <a:ln w="82550" cap="sq">
            <a:solidFill>
              <a:srgbClr val="EAEAEA"/>
            </a:solidFill>
            <a:miter lim="800000"/>
            <a:headEnd/>
            <a:tailEnd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8" r="19325" b="-4"/>
          <a:stretch>
            <a:fillRect/>
          </a:stretch>
        </p:blipFill>
        <p:spPr bwMode="auto">
          <a:xfrm>
            <a:off x="3586744" y="2505456"/>
            <a:ext cx="2509245" cy="3156522"/>
          </a:xfrm>
          <a:prstGeom prst="roundRect">
            <a:avLst>
              <a:gd name="adj" fmla="val 5301"/>
            </a:avLst>
          </a:prstGeom>
          <a:noFill/>
          <a:ln w="82550" cap="sq">
            <a:solidFill>
              <a:srgbClr val="EAEAEA"/>
            </a:solidFill>
            <a:miter lim="800000"/>
            <a:headEnd/>
            <a:tailEnd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Marcador de contenido 2"/>
          <p:cNvSpPr>
            <a:spLocks noGrp="1"/>
          </p:cNvSpPr>
          <p:nvPr>
            <p:ph sz="quarter" idx="13"/>
          </p:nvPr>
        </p:nvSpPr>
        <p:spPr>
          <a:xfrm>
            <a:off x="6523984" y="2367092"/>
            <a:ext cx="4753615" cy="3424107"/>
          </a:xfrm>
        </p:spPr>
        <p:txBody>
          <a:bodyPr>
            <a:normAutofit/>
          </a:bodyPr>
          <a:lstStyle/>
          <a:p>
            <a:r>
              <a:rPr lang="es-ES" cap="none" dirty="0"/>
              <a:t>Es un ave, su nombre común es cotorra argentina, pertenece al orden de los </a:t>
            </a:r>
            <a:r>
              <a:rPr lang="es-ES" cap="none" dirty="0" err="1"/>
              <a:t>psittaciformes</a:t>
            </a:r>
            <a:r>
              <a:rPr lang="es-ES" cap="none" dirty="0"/>
              <a:t> y a la familia </a:t>
            </a:r>
            <a:r>
              <a:rPr lang="es-ES" cap="none" dirty="0" err="1"/>
              <a:t>psittacidae</a:t>
            </a:r>
            <a:r>
              <a:rPr lang="es-ES" cap="none" dirty="0"/>
              <a:t> (de la que forman parte loros, guacamayos etc.)</a:t>
            </a:r>
            <a:endParaRPr lang="es-MX" cap="none" dirty="0"/>
          </a:p>
        </p:txBody>
      </p:sp>
      <p:sp>
        <p:nvSpPr>
          <p:cNvPr id="6" name="CuadroTexto 5"/>
          <p:cNvSpPr txBox="1"/>
          <p:nvPr/>
        </p:nvSpPr>
        <p:spPr>
          <a:xfrm>
            <a:off x="3807685" y="5714986"/>
            <a:ext cx="22131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Familia: </a:t>
            </a:r>
            <a:r>
              <a:rPr lang="es-ES" dirty="0" err="1"/>
              <a:t>psittacidae</a:t>
            </a:r>
            <a:endParaRPr lang="es-MX" dirty="0"/>
          </a:p>
        </p:txBody>
      </p:sp>
      <p:sp>
        <p:nvSpPr>
          <p:cNvPr id="7" name="CuadroTexto 6"/>
          <p:cNvSpPr txBox="1"/>
          <p:nvPr/>
        </p:nvSpPr>
        <p:spPr>
          <a:xfrm>
            <a:off x="1113183" y="5793634"/>
            <a:ext cx="21913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err="1"/>
              <a:t>Myiopsitta</a:t>
            </a:r>
            <a:r>
              <a:rPr lang="es-ES" dirty="0"/>
              <a:t> </a:t>
            </a:r>
            <a:r>
              <a:rPr lang="es-ES" dirty="0" err="1"/>
              <a:t>Monachus</a:t>
            </a:r>
            <a:endParaRPr lang="es-MX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78000"/>
                <a:shade val="100000"/>
                <a:hueMod val="136000"/>
                <a:satMod val="160000"/>
                <a:lumMod val="105000"/>
              </a:schemeClr>
            </a:gs>
            <a:gs pos="100000">
              <a:schemeClr val="bg2">
                <a:shade val="92000"/>
                <a:satMod val="170000"/>
                <a:lumMod val="96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>
            <a:normAutofit/>
          </a:bodyPr>
          <a:lstStyle/>
          <a:p>
            <a:r>
              <a:rPr lang="es-ES" dirty="0" err="1"/>
              <a:t>Invasiores</a:t>
            </a:r>
            <a:r>
              <a:rPr lang="es-ES" dirty="0"/>
              <a:t> en </a:t>
            </a:r>
            <a:r>
              <a:rPr lang="es-ES" dirty="0" err="1"/>
              <a:t>méxico</a:t>
            </a:r>
            <a:r>
              <a:rPr lang="es-ES" dirty="0"/>
              <a:t> </a:t>
            </a:r>
            <a:endParaRPr lang="es-MX" dirty="0"/>
          </a:p>
        </p:txBody>
      </p:sp>
      <p:pic>
        <p:nvPicPr>
          <p:cNvPr id="3074" name="Picture 2" descr="Myiopsitta monachus cotorra - Wikipedia, la enciclopedia libre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800259" y="3429000"/>
            <a:ext cx="2201574" cy="3091011"/>
          </a:xfrm>
          <a:prstGeom prst="roundRect">
            <a:avLst>
              <a:gd name="adj" fmla="val 5301"/>
            </a:avLst>
          </a:prstGeom>
          <a:noFill/>
          <a:ln w="82550" cap="sq">
            <a:solidFill>
              <a:srgbClr val="EAEAEA"/>
            </a:solidFill>
            <a:miter lim="800000"/>
            <a:headEnd/>
            <a:tailEnd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991065" y="2975317"/>
            <a:ext cx="2509245" cy="2811478"/>
          </a:xfrm>
          <a:prstGeom prst="roundRect">
            <a:avLst>
              <a:gd name="adj" fmla="val 5301"/>
            </a:avLst>
          </a:prstGeom>
          <a:noFill/>
          <a:ln w="82550" cap="sq">
            <a:solidFill>
              <a:srgbClr val="EAEAEA"/>
            </a:solidFill>
            <a:miter lim="800000"/>
            <a:headEnd/>
            <a:tailEnd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Marcador de contenido 2"/>
          <p:cNvSpPr>
            <a:spLocks noGrp="1"/>
          </p:cNvSpPr>
          <p:nvPr>
            <p:ph sz="quarter" idx="13"/>
          </p:nvPr>
        </p:nvSpPr>
        <p:spPr>
          <a:xfrm>
            <a:off x="6292948" y="1769215"/>
            <a:ext cx="4753615" cy="1206102"/>
          </a:xfrm>
        </p:spPr>
        <p:txBody>
          <a:bodyPr>
            <a:normAutofit/>
          </a:bodyPr>
          <a:lstStyle/>
          <a:p>
            <a:r>
              <a:rPr lang="es-ES" cap="none" dirty="0"/>
              <a:t>Esta ave llegó a México mediante su comercialización.</a:t>
            </a:r>
            <a:endParaRPr lang="es-ES" cap="none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>
          <a:xfrm>
            <a:off x="10514011" y="5883275"/>
            <a:ext cx="764215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6D22F896-40B5-4ADD-8801-0D06FADFA095}" type="slidenum">
              <a:rPr lang="en-US" smtClean="0"/>
            </a:fld>
            <a:endParaRPr lang="en-US"/>
          </a:p>
        </p:txBody>
      </p:sp>
      <p:sp>
        <p:nvSpPr>
          <p:cNvPr id="6" name="CuadroTexto 5"/>
          <p:cNvSpPr txBox="1"/>
          <p:nvPr/>
        </p:nvSpPr>
        <p:spPr>
          <a:xfrm>
            <a:off x="588942" y="1693314"/>
            <a:ext cx="4624208" cy="19082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2000" dirty="0"/>
              <a:t>Fueron extraídos de su área nativa que se encuentra en Suramérica ocupando la parte central de Bolivia, sur de Brasil, Uruguay, Paraguay hasta la parte central de Argentina.</a:t>
            </a:r>
            <a:endParaRPr lang="es-ES" sz="2000" dirty="0"/>
          </a:p>
          <a:p>
            <a:endParaRPr lang="es-MX" dirty="0"/>
          </a:p>
        </p:txBody>
      </p:sp>
      <p:sp>
        <p:nvSpPr>
          <p:cNvPr id="7" name="CuadroTexto 6"/>
          <p:cNvSpPr txBox="1"/>
          <p:nvPr/>
        </p:nvSpPr>
        <p:spPr>
          <a:xfrm>
            <a:off x="4147930" y="3601529"/>
            <a:ext cx="1065220" cy="26379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MX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13774" y="283556"/>
            <a:ext cx="10364451" cy="1596177"/>
          </a:xfrm>
        </p:spPr>
        <p:txBody>
          <a:bodyPr/>
          <a:lstStyle/>
          <a:p>
            <a:r>
              <a:rPr lang="es-ES"/>
              <a:t>¿Cuáles son sus consecuencias?</a:t>
            </a:r>
            <a:endParaRPr lang="es-MX" dirty="0"/>
          </a:p>
        </p:txBody>
      </p:sp>
      <p:sp>
        <p:nvSpPr>
          <p:cNvPr id="3" name="Marcador de contenido 2"/>
          <p:cNvSpPr>
            <a:spLocks noGrp="1"/>
          </p:cNvSpPr>
          <p:nvPr>
            <p:ph sz="quarter" idx="13"/>
          </p:nvPr>
        </p:nvSpPr>
        <p:spPr>
          <a:xfrm>
            <a:off x="1086052" y="1554162"/>
            <a:ext cx="10363826" cy="923996"/>
          </a:xfrm>
        </p:spPr>
        <p:txBody>
          <a:bodyPr/>
          <a:lstStyle/>
          <a:p>
            <a:r>
              <a:rPr lang="es-ES" cap="none"/>
              <a:t>La introducción de esta especie trajo consigo consecuencias importantes en dos ámbitos para México:</a:t>
            </a:r>
            <a:endParaRPr lang="es-MX" cap="none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>
          <a:xfrm>
            <a:off x="10539889" y="100994"/>
            <a:ext cx="764215" cy="365125"/>
          </a:xfrm>
        </p:spPr>
        <p:txBody>
          <a:bodyPr/>
          <a:lstStyle/>
          <a:p>
            <a:fld id="{6D22F896-40B5-4ADD-8801-0D06FADFA095}" type="slidenum">
              <a:rPr lang="en-US" smtClean="0"/>
            </a:fld>
            <a:endParaRPr lang="en-US" dirty="0"/>
          </a:p>
        </p:txBody>
      </p:sp>
      <p:sp>
        <p:nvSpPr>
          <p:cNvPr id="5" name="CuadroTexto 4"/>
          <p:cNvSpPr txBox="1"/>
          <p:nvPr/>
        </p:nvSpPr>
        <p:spPr>
          <a:xfrm>
            <a:off x="795130" y="2769704"/>
            <a:ext cx="506233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/>
              <a:t>Ambientales: Al invadir la cotorra argentina el hábitat de especies endémicas, puede llevar a estas últimas a la extinción, en caso de que no se adapten a las nuevas condiciones con su nueva vecina, el alimento es el principal problema ya que las aves que fueron desplazadas podrían ser polinizadoras importantes del ecosistema y sin polinizadores todo el ecosistema se perdería después de un tiempo.</a:t>
            </a:r>
            <a:endParaRPr lang="es-MX" dirty="0"/>
          </a:p>
        </p:txBody>
      </p:sp>
      <p:pic>
        <p:nvPicPr>
          <p:cNvPr id="4098" name="Picture 2" descr="LA IMPORTACIÓN MASIVA DE PERIQUITOS MONJE POR MÉXICO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33" y="2062295"/>
            <a:ext cx="3807656" cy="39282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78000"/>
                <a:shade val="100000"/>
                <a:hueMod val="136000"/>
                <a:satMod val="160000"/>
                <a:lumMod val="105000"/>
              </a:schemeClr>
            </a:gs>
            <a:gs pos="100000">
              <a:schemeClr val="bg2">
                <a:shade val="92000"/>
                <a:satMod val="170000"/>
                <a:lumMod val="96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2"/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La Finestra de Fidel: Cotorra Argentina (Myiopsitta monachus)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2" b="1304"/>
          <a:stretch>
            <a:fillRect/>
          </a:stretch>
        </p:blipFill>
        <p:spPr bwMode="auto">
          <a:xfrm>
            <a:off x="1" y="10"/>
            <a:ext cx="7552944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4" name="Straight Connector 13"/>
          <p:cNvCxnSpPr>
            <a:cxnSpLocks noGrp="1" noRot="1" noChangeAspect="1" noMove="1" noResize="1" noEditPoints="1" noAdjustHandles="1" noChangeArrowheads="1" noChangeShapeType="1"/>
          </p:cNvCxnSpPr>
          <p:nvPr/>
        </p:nvCxnSpPr>
        <p:spPr>
          <a:xfrm>
            <a:off x="7508202" y="0"/>
            <a:ext cx="0" cy="6858000"/>
          </a:xfrm>
          <a:prstGeom prst="line">
            <a:avLst/>
          </a:prstGeom>
          <a:ln w="82550" cap="sq">
            <a:solidFill>
              <a:srgbClr val="D9D9D9"/>
            </a:solidFill>
            <a:miter lim="800000"/>
          </a:ln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BFBFBF"/>
            </a:contourClr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6" name="Picture 15"/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Marcador de contenido 2"/>
          <p:cNvSpPr>
            <a:spLocks noGrp="1"/>
          </p:cNvSpPr>
          <p:nvPr>
            <p:ph sz="quarter" idx="13"/>
          </p:nvPr>
        </p:nvSpPr>
        <p:spPr>
          <a:xfrm>
            <a:off x="7926098" y="227745"/>
            <a:ext cx="4073644" cy="6037384"/>
          </a:xfrm>
        </p:spPr>
        <p:txBody>
          <a:bodyPr>
            <a:noAutofit/>
          </a:bodyPr>
          <a:lstStyle/>
          <a:p>
            <a:pPr>
              <a:lnSpc>
                <a:spcPct val="110000"/>
              </a:lnSpc>
            </a:pPr>
            <a:r>
              <a:rPr lang="es-ES" cap="none" dirty="0"/>
              <a:t>Económicas: La alimentación de la cotorra es de frutos y semillas. Se han presentado reportes de perdida de cultivos por culpa de las cotorras argentinas, al reproducirse muy rápido su número crece de igual manera y su demanda por alimento también, las personas al perder cosechas pierden parte de su trabajo cobrando menos y no solo en cultivos afecta la cotorra, sus nidos pueden estar en árboles invadiendo espacio de otras especies que ya habitaban ahí o de igual manera se encuentran en el cableado afectándolo.</a:t>
            </a:r>
            <a:endParaRPr lang="es-MX" cap="none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>
          <a:xfrm>
            <a:off x="10514011" y="6265130"/>
            <a:ext cx="764215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6D22F896-40B5-4ADD-8801-0D06FADFA095}" type="slidenum">
              <a:rPr lang="en-US" smtClean="0"/>
            </a:fld>
            <a:endParaRPr lang="en-US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78000"/>
                <a:shade val="100000"/>
                <a:hueMod val="136000"/>
                <a:satMod val="160000"/>
                <a:lumMod val="105000"/>
              </a:schemeClr>
            </a:gs>
            <a:gs pos="100000">
              <a:schemeClr val="bg2">
                <a:shade val="92000"/>
                <a:satMod val="170000"/>
                <a:lumMod val="96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1" name="Rectangle 70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3" name="Picture 2"/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0" name="Picture 2" descr="La población de cotorras argentinas de Málaga se duplica cada 4,7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078061" y="1286099"/>
            <a:ext cx="6200163" cy="3828600"/>
          </a:xfrm>
          <a:prstGeom prst="roundRect">
            <a:avLst>
              <a:gd name="adj" fmla="val 2392"/>
            </a:avLst>
          </a:prstGeom>
          <a:noFill/>
          <a:ln w="82550" cap="sq">
            <a:solidFill>
              <a:srgbClr val="EAEAEA"/>
            </a:solidFill>
            <a:miter lim="800000"/>
            <a:headEnd/>
            <a:tailEnd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5" name="Picture 74"/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>
          <a:xfrm>
            <a:off x="10514011" y="5883275"/>
            <a:ext cx="764215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6D22F896-40B5-4ADD-8801-0D06FADFA095}" type="slidenum">
              <a:rPr lang="en-US" smtClean="0"/>
            </a:fld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3893978" cy="3424107"/>
          </a:xfrm>
        </p:spPr>
        <p:txBody>
          <a:bodyPr>
            <a:normAutofit/>
          </a:bodyPr>
          <a:lstStyle/>
          <a:p>
            <a:pPr algn="ctr"/>
            <a:r>
              <a:rPr lang="es-MX" sz="1600" cap="none"/>
              <a:t>Las altas tasas de crecimiento y reproducción: esto les permite un aprovechamiento eficaz de los recursos accesibles y el consiguiente desplazamiento de especies nativas por exclusión competitiva.</a:t>
            </a:r>
            <a:endParaRPr lang="es-MX" sz="1600" cap="none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13776" y="618517"/>
            <a:ext cx="3893976" cy="1596177"/>
          </a:xfrm>
        </p:spPr>
        <p:txBody>
          <a:bodyPr anchor="b">
            <a:normAutofit/>
          </a:bodyPr>
          <a:lstStyle/>
          <a:p>
            <a:r>
              <a:rPr lang="es-ES" sz="3200"/>
              <a:t>¿Qué factores le ayudaron a adaptarse?</a:t>
            </a:r>
            <a:endParaRPr lang="es-MX" sz="320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78000"/>
                <a:shade val="100000"/>
                <a:hueMod val="136000"/>
                <a:satMod val="160000"/>
                <a:lumMod val="105000"/>
              </a:schemeClr>
            </a:gs>
            <a:gs pos="100000">
              <a:schemeClr val="bg2">
                <a:shade val="92000"/>
                <a:satMod val="170000"/>
                <a:lumMod val="96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3" name="Rectangle 72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5" name="Picture 2"/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1">
            <a:alphaModFix amt="8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4" name="Picture 2" descr="Cotorra argentina puebla arbolado de Guadalajara | NTR Guadalajar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43464" y="3535963"/>
            <a:ext cx="3995592" cy="2667057"/>
          </a:xfrm>
          <a:prstGeom prst="roundRect">
            <a:avLst>
              <a:gd name="adj" fmla="val 5301"/>
            </a:avLst>
          </a:prstGeom>
          <a:noFill/>
          <a:ln w="82550" cap="sq">
            <a:solidFill>
              <a:srgbClr val="EAEAEA"/>
            </a:solidFill>
            <a:miter lim="800000"/>
            <a:headEnd/>
            <a:tailEnd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El plan de Madrid de eliminar 12.000 cotorras invasoras enciende ...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43464" y="862688"/>
            <a:ext cx="3995592" cy="2250850"/>
          </a:xfrm>
          <a:prstGeom prst="roundRect">
            <a:avLst>
              <a:gd name="adj" fmla="val 5301"/>
            </a:avLst>
          </a:prstGeom>
          <a:noFill/>
          <a:ln w="82550" cap="sq">
            <a:solidFill>
              <a:srgbClr val="EAEAEA"/>
            </a:solidFill>
            <a:miter lim="800000"/>
            <a:headEnd/>
            <a:tailEnd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7" name="Picture 76"/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Marcador de contenido 2"/>
          <p:cNvSpPr>
            <a:spLocks noGrp="1"/>
          </p:cNvSpPr>
          <p:nvPr>
            <p:ph sz="quarter" idx="13"/>
          </p:nvPr>
        </p:nvSpPr>
        <p:spPr>
          <a:xfrm>
            <a:off x="5422811" y="4080371"/>
            <a:ext cx="5855415" cy="3847444"/>
          </a:xfrm>
        </p:spPr>
        <p:txBody>
          <a:bodyPr>
            <a:normAutofit/>
          </a:bodyPr>
          <a:lstStyle/>
          <a:p>
            <a:r>
              <a:rPr lang="es-MX" cap="none" dirty="0"/>
              <a:t>La habilidad de colonizar rápidamente nichos vacíos (espacios ecológicos).</a:t>
            </a:r>
            <a:endParaRPr lang="es-MX" cap="none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>
          <a:xfrm>
            <a:off x="10514011" y="6263640"/>
            <a:ext cx="764215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6D22F896-40B5-4ADD-8801-0D06FADFA095}" type="slidenum">
              <a:rPr lang="en-US" smtClean="0"/>
            </a:fld>
            <a:endParaRPr lang="en-US"/>
          </a:p>
        </p:txBody>
      </p:sp>
      <p:sp>
        <p:nvSpPr>
          <p:cNvPr id="5" name="CuadroTexto 4"/>
          <p:cNvSpPr txBox="1"/>
          <p:nvPr/>
        </p:nvSpPr>
        <p:spPr>
          <a:xfrm>
            <a:off x="5650464" y="1003578"/>
            <a:ext cx="486354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s-MX" sz="2000" dirty="0"/>
              <a:t>Su elevada plasticidad y flexibilidad fenotípica: mayor adaptabilidad frente a nuevas condiciones ambientales que las especies nativas.</a:t>
            </a:r>
            <a:endParaRPr lang="es-MX" sz="2000" dirty="0"/>
          </a:p>
        </p:txBody>
      </p:sp>
      <p:sp>
        <p:nvSpPr>
          <p:cNvPr id="6" name="CuadroTexto 5"/>
          <p:cNvSpPr txBox="1"/>
          <p:nvPr/>
        </p:nvSpPr>
        <p:spPr>
          <a:xfrm>
            <a:off x="1375168" y="470314"/>
            <a:ext cx="31264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Inclusive habitan en las ciudades</a:t>
            </a:r>
            <a:endParaRPr lang="es-MX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78000"/>
                <a:shade val="100000"/>
                <a:hueMod val="136000"/>
                <a:satMod val="160000"/>
                <a:lumMod val="105000"/>
              </a:schemeClr>
            </a:gs>
            <a:gs pos="100000">
              <a:schemeClr val="bg2">
                <a:shade val="92000"/>
                <a:satMod val="170000"/>
                <a:lumMod val="96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1" name="Rectangle 70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3" name="Picture 2"/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8" name="Picture 2" descr="Cotorras argentinas conviviendo con otras aves, Monk parakeets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43465" y="1490168"/>
            <a:ext cx="6909479" cy="3886581"/>
          </a:xfrm>
          <a:prstGeom prst="roundRect">
            <a:avLst>
              <a:gd name="adj" fmla="val 2981"/>
            </a:avLst>
          </a:prstGeom>
          <a:noFill/>
          <a:ln w="82550" cap="sq">
            <a:solidFill>
              <a:srgbClr val="EAEAEA"/>
            </a:solidFill>
            <a:miter lim="800000"/>
            <a:headEnd/>
            <a:tailEnd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5" name="Picture 74"/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>
          <a:xfrm>
            <a:off x="10514011" y="6265130"/>
            <a:ext cx="764215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6D22F896-40B5-4ADD-8801-0D06FADFA095}" type="slidenum">
              <a:rPr lang="en-US" smtClean="0"/>
            </a:fld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sz="quarter" idx="13"/>
          </p:nvPr>
        </p:nvSpPr>
        <p:spPr>
          <a:xfrm>
            <a:off x="8196407" y="1536091"/>
            <a:ext cx="3352128" cy="3881309"/>
          </a:xfrm>
        </p:spPr>
        <p:txBody>
          <a:bodyPr>
            <a:normAutofit/>
          </a:bodyPr>
          <a:lstStyle/>
          <a:p>
            <a:pPr>
              <a:lnSpc>
                <a:spcPct val="110000"/>
              </a:lnSpc>
            </a:pPr>
            <a:r>
              <a:rPr lang="es-MX" sz="1800" cap="none" dirty="0"/>
              <a:t>Alta capacidad de hibridación: incrementan su variabilidad genética permitiéndoles establecer poblaciones a partir de un número reducido de individuos genoma pequeño: resultado de procesos de selección natural, que les permite un período de generación corto y una elevada capacidad colonizadora de espacios vacíos.</a:t>
            </a:r>
            <a:endParaRPr lang="es-MX" sz="1800" cap="none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sz="quarter" idx="13"/>
          </p:nvPr>
        </p:nvSpPr>
        <p:spPr>
          <a:xfrm>
            <a:off x="1324592" y="869596"/>
            <a:ext cx="10363826" cy="3424107"/>
          </a:xfrm>
        </p:spPr>
        <p:txBody>
          <a:bodyPr>
            <a:normAutofit/>
          </a:bodyPr>
          <a:lstStyle/>
          <a:p>
            <a:r>
              <a:rPr lang="es-MX" cap="none" dirty="0"/>
              <a:t>Mecanismos eficaces de dispersión.</a:t>
            </a:r>
            <a:endParaRPr lang="es-MX" cap="none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</a:fld>
            <a:endParaRPr lang="en-US" dirty="0"/>
          </a:p>
        </p:txBody>
      </p:sp>
      <p:sp>
        <p:nvSpPr>
          <p:cNvPr id="6" name="CuadroTexto 5"/>
          <p:cNvSpPr txBox="1"/>
          <p:nvPr/>
        </p:nvSpPr>
        <p:spPr>
          <a:xfrm>
            <a:off x="1033669" y="2581649"/>
            <a:ext cx="438647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dirty="0"/>
              <a:t>Escasez de enemigos naturales como depredadores,</a:t>
            </a:r>
            <a:r>
              <a:rPr lang="es-ES" dirty="0"/>
              <a:t> competidores, enfermedades y parásitos cuando se instalan en un nuevo ambiente quedando libres de controladores naturales. </a:t>
            </a:r>
            <a:br>
              <a:rPr lang="es-ES" dirty="0"/>
            </a:br>
            <a:endParaRPr lang="es-MX" dirty="0"/>
          </a:p>
        </p:txBody>
      </p:sp>
      <p:sp>
        <p:nvSpPr>
          <p:cNvPr id="7" name="CuadroTexto 6"/>
          <p:cNvSpPr txBox="1"/>
          <p:nvPr/>
        </p:nvSpPr>
        <p:spPr>
          <a:xfrm>
            <a:off x="1060174" y="5006295"/>
            <a:ext cx="435996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dirty="0"/>
              <a:t>Alta capacidad de establecimiento y de sobrevivencia.</a:t>
            </a:r>
            <a:endParaRPr lang="es-ES" dirty="0"/>
          </a:p>
        </p:txBody>
      </p:sp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4993" y="1582188"/>
            <a:ext cx="5478571" cy="34241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78000"/>
                <a:shade val="100000"/>
                <a:hueMod val="136000"/>
                <a:satMod val="160000"/>
                <a:lumMod val="105000"/>
              </a:schemeClr>
            </a:gs>
            <a:gs pos="100000">
              <a:schemeClr val="bg2">
                <a:shade val="92000"/>
                <a:satMod val="170000"/>
                <a:lumMod val="96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1" name="Rectangle 70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3" name="Picture 2"/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6" name="Picture 2" descr="Monk Parakeet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290096" y="1577815"/>
            <a:ext cx="5576687" cy="3243583"/>
          </a:xfrm>
          <a:prstGeom prst="roundRect">
            <a:avLst>
              <a:gd name="adj" fmla="val 2392"/>
            </a:avLst>
          </a:prstGeom>
          <a:noFill/>
          <a:ln w="82550" cap="sq">
            <a:solidFill>
              <a:srgbClr val="EAEAEA"/>
            </a:solidFill>
            <a:miter lim="800000"/>
            <a:headEnd/>
            <a:tailEnd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5" name="Picture 74"/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>
          <a:xfrm>
            <a:off x="10514011" y="5883275"/>
            <a:ext cx="764215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6D22F896-40B5-4ADD-8801-0D06FADFA095}" type="slidenum">
              <a:rPr lang="en-US" smtClean="0"/>
            </a:fld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3893978" cy="3424107"/>
          </a:xfrm>
        </p:spPr>
        <p:txBody>
          <a:bodyPr>
            <a:normAutofit/>
          </a:bodyPr>
          <a:lstStyle/>
          <a:p>
            <a:pPr algn="ctr"/>
            <a:r>
              <a:rPr lang="es-ES" sz="1600" cap="none"/>
              <a:t>La situación podría controlarse con la captura de las especies exóticas para llevarlas a aviarios y así tener un control evitando una plaga en más estados.</a:t>
            </a:r>
            <a:endParaRPr lang="es-MX" sz="1600" cap="none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13776" y="618517"/>
            <a:ext cx="3893976" cy="1596177"/>
          </a:xfrm>
        </p:spPr>
        <p:txBody>
          <a:bodyPr anchor="b">
            <a:normAutofit/>
          </a:bodyPr>
          <a:lstStyle/>
          <a:p>
            <a:r>
              <a:rPr lang="es-ES" sz="3200"/>
              <a:t>¿Hay alguna solución?</a:t>
            </a:r>
            <a:endParaRPr lang="es-MX" sz="320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/>
              <a:t>bibliografía</a:t>
            </a:r>
            <a:endParaRPr lang="es-MX" dirty="0"/>
          </a:p>
        </p:txBody>
      </p:sp>
      <p:sp>
        <p:nvSpPr>
          <p:cNvPr id="3" name="Marcador de contenido 2"/>
          <p:cNvSpPr>
            <a:spLocks noGrp="1"/>
          </p:cNvSpPr>
          <p:nvPr>
            <p:ph sz="quarter" idx="13"/>
          </p:nvPr>
        </p:nvSpPr>
        <p:spPr>
          <a:xfrm>
            <a:off x="754748" y="1929770"/>
            <a:ext cx="10363826" cy="4309713"/>
          </a:xfrm>
        </p:spPr>
        <p:txBody>
          <a:bodyPr/>
          <a:lstStyle/>
          <a:p>
            <a:r>
              <a:rPr lang="es-ES" dirty="0" err="1"/>
              <a:t>Imagenes</a:t>
            </a:r>
            <a:r>
              <a:rPr lang="es-ES" dirty="0"/>
              <a:t> de </a:t>
            </a:r>
            <a:r>
              <a:rPr lang="es-ES" dirty="0" err="1"/>
              <a:t>myipsitta</a:t>
            </a:r>
            <a:r>
              <a:rPr lang="es-ES" dirty="0"/>
              <a:t> </a:t>
            </a:r>
            <a:r>
              <a:rPr lang="es-ES" dirty="0" err="1"/>
              <a:t>monachus</a:t>
            </a:r>
            <a:r>
              <a:rPr lang="es-ES" dirty="0"/>
              <a:t>: </a:t>
            </a:r>
            <a:r>
              <a:rPr lang="es-MX" dirty="0">
                <a:hlinkClick r:id="rId1"/>
              </a:rPr>
              <a:t>https://es.wikipedia.org/wiki/Myiopsitta_monachus#/media/Archivo:Monk_Parakeet_(Myiopsitta_monachus)_-Argentina-8.jpg</a:t>
            </a:r>
            <a:endParaRPr lang="es-MX" dirty="0"/>
          </a:p>
          <a:p>
            <a:pPr marL="0" indent="0">
              <a:buNone/>
            </a:pPr>
            <a:r>
              <a:rPr lang="es-MX" dirty="0">
                <a:hlinkClick r:id="rId2"/>
              </a:rPr>
              <a:t>https://es.wikipedia.org/wiki/Myiopsitta_monachus_cotorra</a:t>
            </a:r>
            <a:endParaRPr lang="es-MX" dirty="0"/>
          </a:p>
          <a:p>
            <a:endParaRPr lang="es-MX" dirty="0"/>
          </a:p>
          <a:p>
            <a:r>
              <a:rPr lang="es-ES" dirty="0"/>
              <a:t>Ramírez, J &amp; Aramburú, R. (2017, abril). De Suramérica para México, la invasión de la cotorra argentina . Biodiversidad Neotropical</a:t>
            </a:r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>
          <a:xfrm>
            <a:off x="10513385" y="177193"/>
            <a:ext cx="764215" cy="365125"/>
          </a:xfrm>
        </p:spPr>
        <p:txBody>
          <a:bodyPr/>
          <a:lstStyle/>
          <a:p>
            <a:fld id="{6D22F896-40B5-4ADD-8801-0D06FADFA095}" type="slidenum">
              <a:rPr lang="en-US" smtClean="0"/>
            </a:fld>
            <a:endParaRPr lang="en-US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Gota">
  <a:themeElements>
    <a:clrScheme name="Droplet">
      <a:dk1>
        <a:sysClr val="windowText" lastClr="000000"/>
      </a:dk1>
      <a:lt1>
        <a:sysClr val="window" lastClr="FFFFFF"/>
      </a:lt1>
      <a:dk2>
        <a:srgbClr val="27537E"/>
      </a:dk2>
      <a:lt2>
        <a:srgbClr val="AABED7"/>
      </a:lt2>
      <a:accent1>
        <a:srgbClr val="E34B7A"/>
      </a:accent1>
      <a:accent2>
        <a:srgbClr val="AC339A"/>
      </a:accent2>
      <a:accent3>
        <a:srgbClr val="6953B7"/>
      </a:accent3>
      <a:accent4>
        <a:srgbClr val="1D7EAB"/>
      </a:accent4>
      <a:accent5>
        <a:srgbClr val="43AFD6"/>
      </a:accent5>
      <a:accent6>
        <a:srgbClr val="DE85E1"/>
      </a:accent6>
      <a:hlink>
        <a:srgbClr val="ED87A6"/>
      </a:hlink>
      <a:folHlink>
        <a:srgbClr val="C99EAC"/>
      </a:folHlink>
    </a:clrScheme>
    <a:fontScheme name="Droplet">
      <a:majorFont>
        <a:latin typeface="Tw Cen M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rople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78000"/>
                <a:shade val="100000"/>
                <a:hueMod val="136000"/>
                <a:satMod val="160000"/>
                <a:lumMod val="105000"/>
              </a:schemeClr>
            </a:gs>
            <a:gs pos="100000">
              <a:schemeClr val="phClr">
                <a:shade val="92000"/>
                <a:satMod val="170000"/>
                <a:lumMod val="96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3301</Words>
  <Application>WPS Presentation</Application>
  <PresentationFormat>Panorámica</PresentationFormat>
  <Paragraphs>82</Paragraphs>
  <Slides>11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11</vt:i4>
      </vt:variant>
    </vt:vector>
  </HeadingPairs>
  <TitlesOfParts>
    <vt:vector size="23" baseType="lpstr">
      <vt:lpstr>Arial</vt:lpstr>
      <vt:lpstr>SimSun</vt:lpstr>
      <vt:lpstr>Wingdings</vt:lpstr>
      <vt:lpstr>Arial Nova Light</vt:lpstr>
      <vt:lpstr>AngsanaUPC</vt:lpstr>
      <vt:lpstr>Tw Cen MT</vt:lpstr>
      <vt:lpstr>Microsoft YaHei</vt:lpstr>
      <vt:lpstr/>
      <vt:lpstr>Arial Unicode MS</vt:lpstr>
      <vt:lpstr>Calibri</vt:lpstr>
      <vt:lpstr>Leelawadee UI</vt:lpstr>
      <vt:lpstr>Gota</vt:lpstr>
      <vt:lpstr>Myiopsitta Monachus  </vt:lpstr>
      <vt:lpstr>¿Qué es la myiopsitta monachus?</vt:lpstr>
      <vt:lpstr>Invasiores en méxico </vt:lpstr>
      <vt:lpstr>¿Cuáles son sus consecuencias?</vt:lpstr>
      <vt:lpstr>PowerPoint 演示文稿</vt:lpstr>
      <vt:lpstr>¿Qué factores le ayudaron a adaptarse?</vt:lpstr>
      <vt:lpstr>PowerPoint 演示文稿</vt:lpstr>
      <vt:lpstr>PowerPoint 演示文稿</vt:lpstr>
      <vt:lpstr>PowerPoint 演示文稿</vt:lpstr>
      <vt:lpstr>¿Hay alguna solución?</vt:lpstr>
      <vt:lpstr>bibliografía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Myiopsitta Monachus  </dc:title>
  <dc:creator>317025149</dc:creator>
  <cp:lastModifiedBy>UNAM</cp:lastModifiedBy>
  <cp:revision>5</cp:revision>
  <dcterms:created xsi:type="dcterms:W3CDTF">2020-08-07T07:03:00Z</dcterms:created>
  <dcterms:modified xsi:type="dcterms:W3CDTF">2020-08-25T01:05:32Z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0x010100DCE1B1038FDDA041934F6D03A1E08334</vt:lpwstr>
  </property>
  <property fmtid="{D5CDD505-2E9C-101B-9397-08002B2CF9AE}" pid="3" name="KSOProductBuildVer">
    <vt:lpwstr>3082-11.2.0.9635</vt:lpwstr>
  </property>
</Properties>
</file>